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" name="Google Shape;24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" name="Google Shape;45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" name="Google Shape;56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" name="Google Shape;7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3F87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F7A81B"/>
          </a:solidFill>
          <a:ln cap="flat" cmpd="sng" w="1270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F7A81B"/>
          </a:solidFill>
          <a:ln cap="flat" cmpd="sng" w="1270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457200" y="630942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600"/>
              <a:buFont typeface="Georgia"/>
              <a:buNone/>
            </a:pPr>
            <a:r>
              <a:rPr b="1" i="0" lang="en-US" sz="4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Telling Rotary's Story</a:t>
            </a:r>
            <a:endParaRPr b="0" i="0" sz="4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3"/>
          <p:cNvSpPr/>
          <p:nvPr/>
        </p:nvSpPr>
        <p:spPr>
          <a:xfrm>
            <a:off x="457200" y="1746155"/>
            <a:ext cx="82296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7A81B"/>
              </a:buClr>
              <a:buSzPts val="2600"/>
              <a:buFont typeface="Georgia"/>
              <a:buNone/>
            </a:pPr>
            <a:r>
              <a:rPr b="0" i="1" lang="en-US" sz="2600" u="none" cap="none" strike="noStrike">
                <a:solidFill>
                  <a:srgbClr val="F7A81B"/>
                </a:solidFill>
                <a:latin typeface="Georgia"/>
                <a:ea typeface="Georgia"/>
                <a:cs typeface="Georgia"/>
                <a:sym typeface="Georgia"/>
              </a:rPr>
              <a:t>Building a Strong Club Brand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3200400" y="2788920"/>
            <a:ext cx="2743200" cy="36576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914400" y="3430225"/>
            <a:ext cx="7315200" cy="82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How to clearly explain who you are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and why your work matters.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3F87"/>
        </a:soli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F7A81B"/>
          </a:solidFill>
          <a:ln cap="flat" cmpd="sng" w="1270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4"/>
          <p:cNvSpPr/>
          <p:nvPr/>
        </p:nvSpPr>
        <p:spPr>
          <a:xfrm>
            <a:off x="457200" y="365740"/>
            <a:ext cx="8229600" cy="64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Georgia"/>
              <a:buNone/>
            </a:pPr>
            <a:r>
              <a:rPr b="1" i="0" lang="en-US" sz="3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What Is Public Image?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4"/>
          <p:cNvSpPr/>
          <p:nvPr/>
        </p:nvSpPr>
        <p:spPr>
          <a:xfrm>
            <a:off x="457200" y="1005960"/>
            <a:ext cx="82296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7A81B"/>
              </a:buClr>
              <a:buSzPts val="1500"/>
              <a:buFont typeface="Calibri"/>
              <a:buNone/>
            </a:pPr>
            <a:r>
              <a:rPr b="0" i="1" lang="en-US" sz="1800" u="none" cap="none" strike="noStrike">
                <a:solidFill>
                  <a:srgbClr val="F7A81B"/>
                </a:solidFill>
                <a:latin typeface="Calibri"/>
                <a:ea typeface="Calibri"/>
                <a:cs typeface="Calibri"/>
                <a:sym typeface="Calibri"/>
              </a:rPr>
              <a:t>Public Image is...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4"/>
          <p:cNvSpPr/>
          <p:nvPr/>
        </p:nvSpPr>
        <p:spPr>
          <a:xfrm>
            <a:off x="365760" y="1609410"/>
            <a:ext cx="2606100" cy="1188600"/>
          </a:xfrm>
          <a:prstGeom prst="rect">
            <a:avLst/>
          </a:prstGeom>
          <a:solidFill>
            <a:srgbClr val="FFFFFF">
              <a:alpha val="90196"/>
            </a:srgbClr>
          </a:solidFill>
          <a:ln cap="flat" cmpd="sng" w="1905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4"/>
          <p:cNvSpPr/>
          <p:nvPr/>
        </p:nvSpPr>
        <p:spPr>
          <a:xfrm>
            <a:off x="365760" y="1609410"/>
            <a:ext cx="2606100" cy="73200"/>
          </a:xfrm>
          <a:prstGeom prst="rect">
            <a:avLst/>
          </a:prstGeom>
          <a:solidFill>
            <a:srgbClr val="F7A81B"/>
          </a:solidFill>
          <a:ln cap="flat" cmpd="sng" w="1270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4"/>
          <p:cNvSpPr/>
          <p:nvPr/>
        </p:nvSpPr>
        <p:spPr>
          <a:xfrm>
            <a:off x="365760" y="1746570"/>
            <a:ext cx="2606100" cy="9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people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 about your club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4"/>
          <p:cNvSpPr/>
          <p:nvPr/>
        </p:nvSpPr>
        <p:spPr>
          <a:xfrm>
            <a:off x="3200400" y="1609410"/>
            <a:ext cx="2606100" cy="1188600"/>
          </a:xfrm>
          <a:prstGeom prst="rect">
            <a:avLst/>
          </a:prstGeom>
          <a:solidFill>
            <a:srgbClr val="FFFFFF">
              <a:alpha val="90196"/>
            </a:srgbClr>
          </a:solidFill>
          <a:ln cap="flat" cmpd="sng" w="1905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4"/>
          <p:cNvSpPr/>
          <p:nvPr/>
        </p:nvSpPr>
        <p:spPr>
          <a:xfrm>
            <a:off x="3200400" y="1609410"/>
            <a:ext cx="2606100" cy="73200"/>
          </a:xfrm>
          <a:prstGeom prst="rect">
            <a:avLst/>
          </a:prstGeom>
          <a:solidFill>
            <a:srgbClr val="F7A81B"/>
          </a:solidFill>
          <a:ln cap="flat" cmpd="sng" w="1270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4"/>
          <p:cNvSpPr/>
          <p:nvPr/>
        </p:nvSpPr>
        <p:spPr>
          <a:xfrm>
            <a:off x="3200400" y="1746570"/>
            <a:ext cx="2606100" cy="9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people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SEE about your club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4"/>
          <p:cNvSpPr/>
          <p:nvPr/>
        </p:nvSpPr>
        <p:spPr>
          <a:xfrm>
            <a:off x="6035040" y="1609410"/>
            <a:ext cx="2606100" cy="1188600"/>
          </a:xfrm>
          <a:prstGeom prst="rect">
            <a:avLst/>
          </a:prstGeom>
          <a:solidFill>
            <a:srgbClr val="FFFFFF">
              <a:alpha val="90196"/>
            </a:srgbClr>
          </a:solidFill>
          <a:ln cap="flat" cmpd="sng" w="1905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4"/>
          <p:cNvSpPr/>
          <p:nvPr/>
        </p:nvSpPr>
        <p:spPr>
          <a:xfrm>
            <a:off x="6035040" y="1609410"/>
            <a:ext cx="2606100" cy="73200"/>
          </a:xfrm>
          <a:prstGeom prst="rect">
            <a:avLst/>
          </a:prstGeom>
          <a:solidFill>
            <a:srgbClr val="F7A81B"/>
          </a:solidFill>
          <a:ln cap="flat" cmpd="sng" w="1270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4"/>
          <p:cNvSpPr/>
          <p:nvPr/>
        </p:nvSpPr>
        <p:spPr>
          <a:xfrm>
            <a:off x="6035040" y="1746570"/>
            <a:ext cx="2606100" cy="9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CONSISTENT</a:t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 message is</a:t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4"/>
          <p:cNvSpPr/>
          <p:nvPr/>
        </p:nvSpPr>
        <p:spPr>
          <a:xfrm>
            <a:off x="365760" y="3136360"/>
            <a:ext cx="8412600" cy="640200"/>
          </a:xfrm>
          <a:prstGeom prst="rect">
            <a:avLst/>
          </a:prstGeom>
          <a:solidFill>
            <a:srgbClr val="F7A81B"/>
          </a:solidFill>
          <a:ln cap="flat" cmpd="sng" w="1270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4"/>
          <p:cNvSpPr/>
          <p:nvPr/>
        </p:nvSpPr>
        <p:spPr>
          <a:xfrm>
            <a:off x="502920" y="3200368"/>
            <a:ext cx="8229600" cy="51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Key Insight: Whether we manage it or not — our clubs already have a public image.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4"/>
          <p:cNvSpPr/>
          <p:nvPr/>
        </p:nvSpPr>
        <p:spPr>
          <a:xfrm>
            <a:off x="457200" y="411480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200"/>
              <a:buFont typeface="Calibri"/>
              <a:buNone/>
            </a:pPr>
            <a:r>
              <a:rPr b="0" i="1" lang="en-US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In many communities, people still think Rotary is: </a:t>
            </a:r>
            <a:endParaRPr b="0" i="1" u="none" cap="none" strike="noStrike">
              <a:solidFill>
                <a:srgbClr val="CADCF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200"/>
              <a:buFont typeface="Calibri"/>
              <a:buNone/>
            </a:pPr>
            <a:r>
              <a:rPr b="0" i="1" lang="en-US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a lunch club · a networking group · something they don't fully understand</a:t>
            </a:r>
            <a:endParaRPr b="0" i="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4"/>
          <p:cNvSpPr/>
          <p:nvPr/>
        </p:nvSpPr>
        <p:spPr>
          <a:xfrm>
            <a:off x="0" y="5029200"/>
            <a:ext cx="9144000" cy="109728"/>
          </a:xfrm>
          <a:prstGeom prst="rect">
            <a:avLst/>
          </a:prstGeom>
          <a:solidFill>
            <a:srgbClr val="F7A81B"/>
          </a:solidFill>
          <a:ln cap="flat" cmpd="sng" w="1270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4F6FA"/>
        </a:soli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3F87"/>
          </a:solidFill>
          <a:ln cap="flat" cmpd="sng" w="12700">
            <a:solidFill>
              <a:srgbClr val="003F8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5"/>
          <p:cNvSpPr/>
          <p:nvPr/>
        </p:nvSpPr>
        <p:spPr>
          <a:xfrm>
            <a:off x="0" y="914400"/>
            <a:ext cx="9144000" cy="73152"/>
          </a:xfrm>
          <a:prstGeom prst="rect">
            <a:avLst/>
          </a:prstGeom>
          <a:solidFill>
            <a:srgbClr val="F7A81B"/>
          </a:solidFill>
          <a:ln cap="flat" cmpd="sng" w="1270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5"/>
          <p:cNvSpPr/>
          <p:nvPr/>
        </p:nvSpPr>
        <p:spPr>
          <a:xfrm>
            <a:off x="457200" y="137160"/>
            <a:ext cx="82296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rebuchet MS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DISCUSSION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5"/>
          <p:cNvSpPr/>
          <p:nvPr/>
        </p:nvSpPr>
        <p:spPr>
          <a:xfrm>
            <a:off x="731520" y="1496904"/>
            <a:ext cx="7680900" cy="2011800"/>
          </a:xfrm>
          <a:prstGeom prst="rect">
            <a:avLst/>
          </a:prstGeom>
          <a:solidFill>
            <a:srgbClr val="003F87"/>
          </a:solidFill>
          <a:ln cap="flat" cmpd="sng" w="12700">
            <a:solidFill>
              <a:srgbClr val="003F87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bl" dir="8100000" dist="50800">
              <a:srgbClr val="000000">
                <a:alpha val="1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5"/>
          <p:cNvSpPr/>
          <p:nvPr/>
        </p:nvSpPr>
        <p:spPr>
          <a:xfrm>
            <a:off x="1371600" y="1771224"/>
            <a:ext cx="65838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eorgia"/>
              <a:buNone/>
            </a:pPr>
            <a:r>
              <a:rPr b="1" i="1" lang="en-US" sz="2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What do people in your community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eorgia"/>
              <a:buNone/>
            </a:pPr>
            <a:r>
              <a:rPr b="1" i="1" lang="en-US" sz="2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think Rotary is?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5"/>
          <p:cNvSpPr/>
          <p:nvPr/>
        </p:nvSpPr>
        <p:spPr>
          <a:xfrm>
            <a:off x="914400" y="4015532"/>
            <a:ext cx="73152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A6A7A"/>
              </a:buClr>
              <a:buSzPts val="1400"/>
              <a:buFont typeface="Calibri"/>
              <a:buNone/>
            </a:pPr>
            <a:r>
              <a:rPr i="1" lang="en-US" sz="180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Quick d</a:t>
            </a:r>
            <a:r>
              <a:rPr b="0" i="1" lang="en-US" sz="1800" u="none" cap="none" strike="noStrike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iscuss</a:t>
            </a:r>
            <a:r>
              <a:rPr i="1" lang="en-US" sz="180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ion</a:t>
            </a:r>
            <a:r>
              <a:rPr b="0" i="1" lang="en-US" sz="1800" u="none" cap="none" strike="noStrike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. Be honest — what does the community actually see?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3F87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F7A81B"/>
          </a:solidFill>
          <a:ln cap="flat" cmpd="sng" w="1270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6"/>
          <p:cNvSpPr/>
          <p:nvPr/>
        </p:nvSpPr>
        <p:spPr>
          <a:xfrm>
            <a:off x="457200" y="148765"/>
            <a:ext cx="82296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Georgia"/>
              <a:buNone/>
            </a:pPr>
            <a:r>
              <a:rPr b="1" i="0" lang="en-US" sz="3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Branding Basics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6"/>
          <p:cNvSpPr/>
          <p:nvPr/>
        </p:nvSpPr>
        <p:spPr>
          <a:xfrm>
            <a:off x="457200" y="743070"/>
            <a:ext cx="82296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7A81B"/>
              </a:buClr>
              <a:buSzPts val="1500"/>
              <a:buFont typeface="Calibri"/>
              <a:buNone/>
            </a:pPr>
            <a:r>
              <a:rPr b="0" i="1" lang="en-US" sz="1800" u="none" cap="none" strike="noStrike">
                <a:solidFill>
                  <a:srgbClr val="F7A81B"/>
                </a:solidFill>
                <a:latin typeface="Calibri"/>
                <a:ea typeface="Calibri"/>
                <a:cs typeface="Calibri"/>
                <a:sym typeface="Calibri"/>
              </a:rPr>
              <a:t>Once your message is clear — consistency matters.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6"/>
          <p:cNvSpPr/>
          <p:nvPr/>
        </p:nvSpPr>
        <p:spPr>
          <a:xfrm>
            <a:off x="457200" y="1264840"/>
            <a:ext cx="3886200" cy="438900"/>
          </a:xfrm>
          <a:prstGeom prst="rect">
            <a:avLst/>
          </a:prstGeom>
          <a:solidFill>
            <a:srgbClr val="F7A81B"/>
          </a:solidFill>
          <a:ln cap="flat" cmpd="sng" w="1270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6"/>
          <p:cNvSpPr/>
          <p:nvPr/>
        </p:nvSpPr>
        <p:spPr>
          <a:xfrm>
            <a:off x="457200" y="1264840"/>
            <a:ext cx="3886200" cy="43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WHAT CONSISTENCY LOOKS LIKE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6"/>
          <p:cNvSpPr/>
          <p:nvPr/>
        </p:nvSpPr>
        <p:spPr>
          <a:xfrm>
            <a:off x="548640" y="1813480"/>
            <a:ext cx="3657600" cy="15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Use the correct Rotary logo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Consistent colors and tone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Keep your message simple and repeatable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6"/>
          <p:cNvSpPr/>
          <p:nvPr/>
        </p:nvSpPr>
        <p:spPr>
          <a:xfrm>
            <a:off x="4800600" y="1264840"/>
            <a:ext cx="3886200" cy="438900"/>
          </a:xfrm>
          <a:prstGeom prst="rect">
            <a:avLst/>
          </a:prstGeom>
          <a:solidFill>
            <a:srgbClr val="B71C1C"/>
          </a:solidFill>
          <a:ln cap="flat" cmpd="sng" w="12700">
            <a:solidFill>
              <a:srgbClr val="B7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4800600" y="1264840"/>
            <a:ext cx="3886200" cy="43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COMMON ISSUES TO AVOID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6"/>
          <p:cNvSpPr/>
          <p:nvPr/>
        </p:nvSpPr>
        <p:spPr>
          <a:xfrm>
            <a:off x="4937760" y="1813480"/>
            <a:ext cx="3657600" cy="15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Outdated logos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Too much text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 clear message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6"/>
          <p:cNvSpPr/>
          <p:nvPr/>
        </p:nvSpPr>
        <p:spPr>
          <a:xfrm>
            <a:off x="457175" y="4313575"/>
            <a:ext cx="8229600" cy="731400"/>
          </a:xfrm>
          <a:prstGeom prst="rect">
            <a:avLst/>
          </a:prstGeom>
          <a:solidFill>
            <a:srgbClr val="F7A81B"/>
          </a:solidFill>
          <a:ln cap="flat" cmpd="sng" w="1270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6"/>
          <p:cNvSpPr/>
          <p:nvPr/>
        </p:nvSpPr>
        <p:spPr>
          <a:xfrm>
            <a:off x="457175" y="4313575"/>
            <a:ext cx="8229600" cy="73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800"/>
              <a:buFont typeface="Georgia"/>
              <a:buNone/>
            </a:pPr>
            <a:r>
              <a:rPr b="1" i="1" lang="en-US" sz="1800" u="none" cap="none" strike="noStrike">
                <a:solidFill>
                  <a:srgbClr val="2D2D2D"/>
                </a:solidFill>
                <a:latin typeface="Georgia"/>
                <a:ea typeface="Georgia"/>
                <a:cs typeface="Georgia"/>
                <a:sym typeface="Georgia"/>
              </a:rPr>
              <a:t>You don't need perfection — you need consistency.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0" name="Google Shape;70;p6" title="IMG_3217.JPG"/>
          <p:cNvPicPr preferRelativeResize="0"/>
          <p:nvPr/>
        </p:nvPicPr>
        <p:blipFill rotWithShape="1">
          <a:blip r:embed="rId3">
            <a:alphaModFix/>
          </a:blip>
          <a:srcRect b="38371" l="0" r="0" t="31479"/>
          <a:stretch/>
        </p:blipFill>
        <p:spPr>
          <a:xfrm>
            <a:off x="942963" y="2737075"/>
            <a:ext cx="7258026" cy="14588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4F6FA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7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3F87"/>
          </a:solidFill>
          <a:ln cap="flat" cmpd="sng" w="12700">
            <a:solidFill>
              <a:srgbClr val="003F8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7"/>
          <p:cNvSpPr/>
          <p:nvPr/>
        </p:nvSpPr>
        <p:spPr>
          <a:xfrm>
            <a:off x="0" y="960120"/>
            <a:ext cx="9144000" cy="73152"/>
          </a:xfrm>
          <a:prstGeom prst="rect">
            <a:avLst/>
          </a:prstGeom>
          <a:solidFill>
            <a:srgbClr val="F7A81B"/>
          </a:solidFill>
          <a:ln cap="flat" cmpd="sng" w="1270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7"/>
          <p:cNvSpPr/>
          <p:nvPr/>
        </p:nvSpPr>
        <p:spPr>
          <a:xfrm>
            <a:off x="457200" y="164592"/>
            <a:ext cx="64008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rebuchet MS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Exercise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7"/>
          <p:cNvSpPr/>
          <p:nvPr/>
        </p:nvSpPr>
        <p:spPr>
          <a:xfrm>
            <a:off x="365760" y="1339633"/>
            <a:ext cx="8412600" cy="685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0D8E8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bl" dir="8100000" dist="25400">
              <a:srgbClr val="000000">
                <a:alpha val="7058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7"/>
          <p:cNvSpPr/>
          <p:nvPr/>
        </p:nvSpPr>
        <p:spPr>
          <a:xfrm>
            <a:off x="548640" y="1385353"/>
            <a:ext cx="80466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3F87"/>
              </a:buClr>
              <a:buSzPts val="1800"/>
              <a:buFont typeface="Georgia"/>
              <a:buNone/>
            </a:pPr>
            <a:r>
              <a:rPr b="1" i="0" lang="en-US" sz="1800" u="none" cap="none" strike="noStrike">
                <a:solidFill>
                  <a:srgbClr val="003F87"/>
                </a:solidFill>
                <a:latin typeface="Georgia"/>
                <a:ea typeface="Georgia"/>
                <a:cs typeface="Georgia"/>
                <a:sym typeface="Georgia"/>
              </a:rPr>
              <a:t>Write a simple 1–2 sentence description of your club.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7"/>
          <p:cNvSpPr/>
          <p:nvPr/>
        </p:nvSpPr>
        <p:spPr>
          <a:xfrm>
            <a:off x="365760" y="2407200"/>
            <a:ext cx="2651700" cy="1280100"/>
          </a:xfrm>
          <a:prstGeom prst="rect">
            <a:avLst/>
          </a:prstGeom>
          <a:solidFill>
            <a:srgbClr val="003F87"/>
          </a:solidFill>
          <a:ln cap="flat" cmpd="sng" w="12700">
            <a:solidFill>
              <a:srgbClr val="003F87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7"/>
          <p:cNvSpPr/>
          <p:nvPr/>
        </p:nvSpPr>
        <p:spPr>
          <a:xfrm>
            <a:off x="365760" y="2208313"/>
            <a:ext cx="2651700" cy="63900"/>
          </a:xfrm>
          <a:prstGeom prst="rect">
            <a:avLst/>
          </a:prstGeom>
          <a:solidFill>
            <a:srgbClr val="F7A81B"/>
          </a:solidFill>
          <a:ln cap="flat" cmpd="sng" w="1270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7"/>
          <p:cNvSpPr/>
          <p:nvPr/>
        </p:nvSpPr>
        <p:spPr>
          <a:xfrm>
            <a:off x="365760" y="2507784"/>
            <a:ext cx="26517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7A81B"/>
              </a:buClr>
              <a:buSzPts val="1700"/>
              <a:buFont typeface="Trebuchet MS"/>
              <a:buNone/>
            </a:pPr>
            <a:r>
              <a:rPr b="1" i="0" lang="en-US" sz="1700" u="none" cap="none" strike="noStrike">
                <a:solidFill>
                  <a:srgbClr val="F7A81B"/>
                </a:solidFill>
                <a:latin typeface="Trebuchet MS"/>
                <a:ea typeface="Trebuchet MS"/>
                <a:cs typeface="Trebuchet MS"/>
                <a:sym typeface="Trebuchet MS"/>
              </a:rPr>
              <a:t>Impact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7"/>
          <p:cNvSpPr/>
          <p:nvPr/>
        </p:nvSpPr>
        <p:spPr>
          <a:xfrm>
            <a:off x="457200" y="2804928"/>
            <a:ext cx="2469000" cy="64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difference do you make?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7"/>
          <p:cNvSpPr/>
          <p:nvPr/>
        </p:nvSpPr>
        <p:spPr>
          <a:xfrm>
            <a:off x="3200400" y="2407200"/>
            <a:ext cx="2651700" cy="1280100"/>
          </a:xfrm>
          <a:prstGeom prst="rect">
            <a:avLst/>
          </a:prstGeom>
          <a:solidFill>
            <a:srgbClr val="003F87"/>
          </a:solidFill>
          <a:ln cap="flat" cmpd="sng" w="12700">
            <a:solidFill>
              <a:srgbClr val="003F87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7"/>
          <p:cNvSpPr/>
          <p:nvPr/>
        </p:nvSpPr>
        <p:spPr>
          <a:xfrm>
            <a:off x="3200400" y="2208313"/>
            <a:ext cx="2651700" cy="63900"/>
          </a:xfrm>
          <a:prstGeom prst="rect">
            <a:avLst/>
          </a:prstGeom>
          <a:solidFill>
            <a:srgbClr val="F7A81B"/>
          </a:solidFill>
          <a:ln cap="flat" cmpd="sng" w="1270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7"/>
          <p:cNvSpPr/>
          <p:nvPr/>
        </p:nvSpPr>
        <p:spPr>
          <a:xfrm>
            <a:off x="3200400" y="2507784"/>
            <a:ext cx="26517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7A81B"/>
              </a:buClr>
              <a:buSzPts val="1700"/>
              <a:buFont typeface="Trebuchet MS"/>
              <a:buNone/>
            </a:pPr>
            <a:r>
              <a:rPr b="1" i="0" lang="en-US" sz="1700" u="none" cap="none" strike="noStrike">
                <a:solidFill>
                  <a:srgbClr val="F7A81B"/>
                </a:solidFill>
                <a:latin typeface="Trebuchet MS"/>
                <a:ea typeface="Trebuchet MS"/>
                <a:cs typeface="Trebuchet MS"/>
                <a:sym typeface="Trebuchet MS"/>
              </a:rPr>
              <a:t>Clarity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7"/>
          <p:cNvSpPr/>
          <p:nvPr/>
        </p:nvSpPr>
        <p:spPr>
          <a:xfrm>
            <a:off x="3291840" y="2804928"/>
            <a:ext cx="2469000" cy="64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Would a stranger understand it?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7"/>
          <p:cNvSpPr/>
          <p:nvPr/>
        </p:nvSpPr>
        <p:spPr>
          <a:xfrm>
            <a:off x="6035040" y="2407200"/>
            <a:ext cx="2651700" cy="1280100"/>
          </a:xfrm>
          <a:prstGeom prst="rect">
            <a:avLst/>
          </a:prstGeom>
          <a:solidFill>
            <a:srgbClr val="003F87"/>
          </a:solidFill>
          <a:ln cap="flat" cmpd="sng" w="12700">
            <a:solidFill>
              <a:srgbClr val="003F87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7"/>
          <p:cNvSpPr/>
          <p:nvPr/>
        </p:nvSpPr>
        <p:spPr>
          <a:xfrm>
            <a:off x="6035040" y="2208313"/>
            <a:ext cx="2651700" cy="63900"/>
          </a:xfrm>
          <a:prstGeom prst="rect">
            <a:avLst/>
          </a:prstGeom>
          <a:solidFill>
            <a:srgbClr val="F7A81B"/>
          </a:solidFill>
          <a:ln cap="flat" cmpd="sng" w="1270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7"/>
          <p:cNvSpPr/>
          <p:nvPr/>
        </p:nvSpPr>
        <p:spPr>
          <a:xfrm>
            <a:off x="6035040" y="2507784"/>
            <a:ext cx="26517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7A81B"/>
              </a:buClr>
              <a:buSzPts val="1700"/>
              <a:buFont typeface="Trebuchet MS"/>
              <a:buNone/>
            </a:pPr>
            <a:r>
              <a:rPr b="1" i="0" lang="en-US" sz="1700" u="none" cap="none" strike="noStrike">
                <a:solidFill>
                  <a:srgbClr val="F7A81B"/>
                </a:solidFill>
                <a:latin typeface="Trebuchet MS"/>
                <a:ea typeface="Trebuchet MS"/>
                <a:cs typeface="Trebuchet MS"/>
                <a:sym typeface="Trebuchet MS"/>
              </a:rPr>
              <a:t>Plain Language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7"/>
          <p:cNvSpPr/>
          <p:nvPr/>
        </p:nvSpPr>
        <p:spPr>
          <a:xfrm>
            <a:off x="6126480" y="2804928"/>
            <a:ext cx="2469000" cy="64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 jargon or buzzwords.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7"/>
          <p:cNvSpPr/>
          <p:nvPr/>
        </p:nvSpPr>
        <p:spPr>
          <a:xfrm>
            <a:off x="365760" y="4069090"/>
            <a:ext cx="8412600" cy="822900"/>
          </a:xfrm>
          <a:prstGeom prst="rect">
            <a:avLst/>
          </a:prstGeom>
          <a:solidFill>
            <a:srgbClr val="FFF8E7"/>
          </a:solidFill>
          <a:ln cap="flat" cmpd="sng" w="10150">
            <a:solidFill>
              <a:srgbClr val="E8D5A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7"/>
          <p:cNvSpPr/>
          <p:nvPr/>
        </p:nvSpPr>
        <p:spPr>
          <a:xfrm>
            <a:off x="594360" y="4133098"/>
            <a:ext cx="8046600" cy="64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Use this immediately: </a:t>
            </a:r>
            <a:endParaRPr b="0" i="0" sz="1300" u="none" cap="none" strike="noStrike">
              <a:solidFill>
                <a:srgbClr val="2D2D2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social media · your club website · talking to potential members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3F87"/>
        </a:solidFill>
      </p:bgPr>
    </p:bg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8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F7A81B"/>
          </a:solidFill>
          <a:ln cap="flat" cmpd="sng" w="1270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8"/>
          <p:cNvSpPr/>
          <p:nvPr/>
        </p:nvSpPr>
        <p:spPr>
          <a:xfrm>
            <a:off x="0" y="5029200"/>
            <a:ext cx="9144000" cy="109728"/>
          </a:xfrm>
          <a:prstGeom prst="rect">
            <a:avLst/>
          </a:prstGeom>
          <a:solidFill>
            <a:srgbClr val="F7A81B"/>
          </a:solidFill>
          <a:ln cap="flat" cmpd="sng" w="1270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8"/>
          <p:cNvSpPr/>
          <p:nvPr/>
        </p:nvSpPr>
        <p:spPr>
          <a:xfrm>
            <a:off x="457200" y="274320"/>
            <a:ext cx="822960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Georgia"/>
              <a:buNone/>
            </a:pPr>
            <a:r>
              <a:rPr b="1" i="0" lang="en-US" sz="3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Key Takeaways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/>
          <p:nvPr/>
        </p:nvSpPr>
        <p:spPr>
          <a:xfrm>
            <a:off x="457200" y="1143000"/>
            <a:ext cx="8229600" cy="749808"/>
          </a:xfrm>
          <a:prstGeom prst="rect">
            <a:avLst/>
          </a:prstGeom>
          <a:solidFill>
            <a:srgbClr val="FFFFFF">
              <a:alpha val="14901"/>
            </a:srgbClr>
          </a:solidFill>
          <a:ln cap="flat" cmpd="sng" w="9525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8"/>
          <p:cNvSpPr/>
          <p:nvPr/>
        </p:nvSpPr>
        <p:spPr>
          <a:xfrm>
            <a:off x="594360" y="1289304"/>
            <a:ext cx="457200" cy="457200"/>
          </a:xfrm>
          <a:prstGeom prst="ellipse">
            <a:avLst/>
          </a:prstGeom>
          <a:solidFill>
            <a:srgbClr val="F7A81B"/>
          </a:solidFill>
          <a:ln cap="flat" cmpd="sng" w="1270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8"/>
          <p:cNvSpPr/>
          <p:nvPr/>
        </p:nvSpPr>
        <p:spPr>
          <a:xfrm>
            <a:off x="594360" y="1289304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8"/>
          <p:cNvSpPr/>
          <p:nvPr/>
        </p:nvSpPr>
        <p:spPr>
          <a:xfrm>
            <a:off x="1234440" y="1188720"/>
            <a:ext cx="722376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Your club already has a public image — the question is whether you're shaping it.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8"/>
          <p:cNvSpPr/>
          <p:nvPr/>
        </p:nvSpPr>
        <p:spPr>
          <a:xfrm>
            <a:off x="457200" y="2039112"/>
            <a:ext cx="8229600" cy="749808"/>
          </a:xfrm>
          <a:prstGeom prst="rect">
            <a:avLst/>
          </a:prstGeom>
          <a:solidFill>
            <a:srgbClr val="FFFFFF">
              <a:alpha val="14901"/>
            </a:srgbClr>
          </a:solidFill>
          <a:ln cap="flat" cmpd="sng" w="9525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8"/>
          <p:cNvSpPr/>
          <p:nvPr/>
        </p:nvSpPr>
        <p:spPr>
          <a:xfrm>
            <a:off x="594360" y="2185416"/>
            <a:ext cx="457200" cy="457200"/>
          </a:xfrm>
          <a:prstGeom prst="ellipse">
            <a:avLst/>
          </a:prstGeom>
          <a:solidFill>
            <a:srgbClr val="F7A81B"/>
          </a:solidFill>
          <a:ln cap="flat" cmpd="sng" w="1270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8"/>
          <p:cNvSpPr/>
          <p:nvPr/>
        </p:nvSpPr>
        <p:spPr>
          <a:xfrm>
            <a:off x="594360" y="2185416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8"/>
          <p:cNvSpPr/>
          <p:nvPr/>
        </p:nvSpPr>
        <p:spPr>
          <a:xfrm>
            <a:off x="1234440" y="2084832"/>
            <a:ext cx="722376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strong club story answers: Who we serve · What we do · Why it matters.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8"/>
          <p:cNvSpPr/>
          <p:nvPr/>
        </p:nvSpPr>
        <p:spPr>
          <a:xfrm>
            <a:off x="457200" y="2935224"/>
            <a:ext cx="8229600" cy="749808"/>
          </a:xfrm>
          <a:prstGeom prst="rect">
            <a:avLst/>
          </a:prstGeom>
          <a:solidFill>
            <a:srgbClr val="FFFFFF">
              <a:alpha val="14901"/>
            </a:srgbClr>
          </a:solidFill>
          <a:ln cap="flat" cmpd="sng" w="9525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8"/>
          <p:cNvSpPr/>
          <p:nvPr/>
        </p:nvSpPr>
        <p:spPr>
          <a:xfrm>
            <a:off x="594360" y="3081528"/>
            <a:ext cx="457200" cy="457200"/>
          </a:xfrm>
          <a:prstGeom prst="ellipse">
            <a:avLst/>
          </a:prstGeom>
          <a:solidFill>
            <a:srgbClr val="F7A81B"/>
          </a:solidFill>
          <a:ln cap="flat" cmpd="sng" w="1270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8"/>
          <p:cNvSpPr/>
          <p:nvPr/>
        </p:nvSpPr>
        <p:spPr>
          <a:xfrm>
            <a:off x="594360" y="3081528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8"/>
          <p:cNvSpPr/>
          <p:nvPr/>
        </p:nvSpPr>
        <p:spPr>
          <a:xfrm>
            <a:off x="1234440" y="2980944"/>
            <a:ext cx="722376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Consistency in logo, tone, and message is more important than perfection.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8"/>
          <p:cNvSpPr/>
          <p:nvPr/>
        </p:nvSpPr>
        <p:spPr>
          <a:xfrm>
            <a:off x="457200" y="3831336"/>
            <a:ext cx="8229600" cy="749808"/>
          </a:xfrm>
          <a:prstGeom prst="rect">
            <a:avLst/>
          </a:prstGeom>
          <a:solidFill>
            <a:srgbClr val="FFFFFF">
              <a:alpha val="14901"/>
            </a:srgbClr>
          </a:solidFill>
          <a:ln cap="flat" cmpd="sng" w="9525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8"/>
          <p:cNvSpPr/>
          <p:nvPr/>
        </p:nvSpPr>
        <p:spPr>
          <a:xfrm>
            <a:off x="594360" y="3977640"/>
            <a:ext cx="457200" cy="457200"/>
          </a:xfrm>
          <a:prstGeom prst="ellipse">
            <a:avLst/>
          </a:prstGeom>
          <a:solidFill>
            <a:srgbClr val="F7A81B"/>
          </a:solidFill>
          <a:ln cap="flat" cmpd="sng" w="12700">
            <a:solidFill>
              <a:srgbClr val="F7A81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8"/>
          <p:cNvSpPr/>
          <p:nvPr/>
        </p:nvSpPr>
        <p:spPr>
          <a:xfrm>
            <a:off x="594360" y="397764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8"/>
          <p:cNvSpPr/>
          <p:nvPr/>
        </p:nvSpPr>
        <p:spPr>
          <a:xfrm>
            <a:off x="1234440" y="3877056"/>
            <a:ext cx="722376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Your 1–2 sentence club description is a powerful tool — use it everywhere.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